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91" r:id="rId3"/>
    <p:sldId id="400" r:id="rId4"/>
    <p:sldId id="1224" r:id="rId5"/>
    <p:sldId id="363" r:id="rId6"/>
    <p:sldId id="1225" r:id="rId7"/>
    <p:sldId id="396" r:id="rId8"/>
    <p:sldId id="399" r:id="rId9"/>
    <p:sldId id="401" r:id="rId10"/>
    <p:sldId id="397" r:id="rId11"/>
    <p:sldId id="282" r:id="rId12"/>
    <p:sldId id="342" r:id="rId13"/>
    <p:sldId id="1226" r:id="rId14"/>
    <p:sldId id="1227" r:id="rId15"/>
    <p:sldId id="418" r:id="rId16"/>
    <p:sldId id="409" r:id="rId17"/>
    <p:sldId id="377" r:id="rId18"/>
    <p:sldId id="386" r:id="rId19"/>
    <p:sldId id="382" r:id="rId20"/>
    <p:sldId id="1232" r:id="rId21"/>
    <p:sldId id="1229" r:id="rId22"/>
    <p:sldId id="1231" r:id="rId23"/>
    <p:sldId id="1230" r:id="rId24"/>
    <p:sldId id="330" r:id="rId25"/>
    <p:sldId id="357" r:id="rId26"/>
    <p:sldId id="346" r:id="rId27"/>
    <p:sldId id="347" r:id="rId28"/>
    <p:sldId id="348" r:id="rId29"/>
    <p:sldId id="366" r:id="rId30"/>
    <p:sldId id="367" r:id="rId31"/>
    <p:sldId id="368" r:id="rId32"/>
    <p:sldId id="369" r:id="rId33"/>
    <p:sldId id="371" r:id="rId34"/>
    <p:sldId id="384" r:id="rId35"/>
    <p:sldId id="381" r:id="rId36"/>
    <p:sldId id="354" r:id="rId37"/>
    <p:sldId id="380" r:id="rId38"/>
    <p:sldId id="297" r:id="rId39"/>
    <p:sldId id="340" r:id="rId40"/>
    <p:sldId id="341" r:id="rId41"/>
    <p:sldId id="344" r:id="rId42"/>
    <p:sldId id="345" r:id="rId43"/>
    <p:sldId id="355" r:id="rId44"/>
    <p:sldId id="356" r:id="rId45"/>
    <p:sldId id="1228" r:id="rId46"/>
    <p:sldId id="359" r:id="rId47"/>
    <p:sldId id="358" r:id="rId48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89" autoAdjust="0"/>
    <p:restoredTop sz="96508"/>
  </p:normalViewPr>
  <p:slideViewPr>
    <p:cSldViewPr>
      <p:cViewPr varScale="1">
        <p:scale>
          <a:sx n="136" d="100"/>
          <a:sy n="136" d="100"/>
        </p:scale>
        <p:origin x="1000" y="208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24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0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10" name="TextBox 9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60270" y="2190076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49408" y="2190080"/>
            <a:ext cx="4030980" cy="4565721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860270" y="4598213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0893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72" y="148292"/>
            <a:ext cx="8327687" cy="1097354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549408" y="1245646"/>
            <a:ext cx="8330604" cy="85432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204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19884" indent="0">
              <a:buNone/>
              <a:defRPr sz="1102"/>
            </a:lvl2pPr>
            <a:lvl3pPr marL="839767" indent="0">
              <a:buNone/>
              <a:defRPr sz="918"/>
            </a:lvl3pPr>
            <a:lvl4pPr marL="1259650" indent="0">
              <a:buNone/>
              <a:defRPr sz="827"/>
            </a:lvl4pPr>
            <a:lvl5pPr marL="1679533" indent="0">
              <a:buNone/>
              <a:defRPr sz="827"/>
            </a:lvl5pPr>
            <a:lvl6pPr marL="2099417" indent="0">
              <a:buNone/>
              <a:defRPr sz="827"/>
            </a:lvl6pPr>
            <a:lvl7pPr marL="2519300" indent="0">
              <a:buNone/>
              <a:defRPr sz="827"/>
            </a:lvl7pPr>
            <a:lvl8pPr marL="2939183" indent="0">
              <a:buNone/>
              <a:defRPr sz="827"/>
            </a:lvl8pPr>
            <a:lvl9pPr marL="3359066" indent="0">
              <a:buNone/>
              <a:defRPr sz="827"/>
            </a:lvl9pPr>
          </a:lstStyle>
          <a:p>
            <a:pPr marL="0" marR="0" lvl="0" indent="0" algn="l" defTabSz="8397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039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Deep Predictive Learning in the Neocortex and Pulvinar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Colorado Boulder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qualitative inputs:</a:t>
            </a:r>
          </a:p>
          <a:p>
            <a:endParaRPr lang="en-US" sz="2000" dirty="0"/>
          </a:p>
          <a:p>
            <a:r>
              <a:rPr lang="en-US" sz="2000" dirty="0"/>
              <a:t>1. Few strong driving inputs </a:t>
            </a:r>
            <a:r>
              <a:rPr lang="mr-IN" sz="2000" dirty="0"/>
              <a:t>–</a:t>
            </a:r>
            <a:r>
              <a:rPr lang="en-US" sz="2000" dirty="0"/>
              <a:t> feedforward</a:t>
            </a:r>
          </a:p>
          <a:p>
            <a:endParaRPr lang="en-US" sz="2000" dirty="0"/>
          </a:p>
          <a:p>
            <a:r>
              <a:rPr lang="en-US" sz="2000" dirty="0"/>
              <a:t>2. Many weaker feedback  “modulatory” connections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1373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314325" y="6067425"/>
            <a:ext cx="9601200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is function of strong feedforward driver vs. weaker feedback pathway?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</p:spTree>
    <p:extLst>
      <p:ext uri="{BB962C8B-B14F-4D97-AF65-F5344CB8AC3E}">
        <p14:creationId xmlns:p14="http://schemas.microsoft.com/office/powerpoint/2010/main" val="128435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Predictive Learning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41341" y="5534025"/>
            <a:ext cx="8991600" cy="1374606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Deep neocortical layers generate prediction using prior context (SRN)</a:t>
            </a:r>
          </a:p>
          <a:p>
            <a:r>
              <a:rPr lang="en-US" sz="2200" dirty="0"/>
              <a:t>- Activate </a:t>
            </a:r>
            <a:r>
              <a:rPr lang="en-US" sz="2200" dirty="0" err="1"/>
              <a:t>Pulvinar</a:t>
            </a:r>
            <a:r>
              <a:rPr lang="en-US" sz="2200" dirty="0"/>
              <a:t> with prediction in minus phase (first 75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V1 5IB (intrinsic bursting, at alpha) drives plus phase (last 25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Error-driven learning on temporal difference improves prediction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7211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Problems and </a:t>
            </a:r>
            <a:r>
              <a:rPr lang="en-US" dirty="0" err="1"/>
              <a:t>Solns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12767" y="5534025"/>
            <a:ext cx="8991600" cy="1692835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Always represent / process the current input: superficial layers</a:t>
            </a:r>
          </a:p>
          <a:p>
            <a:r>
              <a:rPr lang="en-US" sz="2200" dirty="0"/>
              <a:t>- Yet force system to make a true prediction (“about the future”):</a:t>
            </a:r>
          </a:p>
          <a:p>
            <a:r>
              <a:rPr lang="en-US" sz="2200" dirty="0"/>
              <a:t>   deep layers, cutoff from current input, rely on prior context</a:t>
            </a:r>
          </a:p>
          <a:p>
            <a:r>
              <a:rPr lang="en-US" sz="2200" dirty="0"/>
              <a:t>- Error signal available to everyone, everywhere: temporal difference</a:t>
            </a:r>
          </a:p>
          <a:p>
            <a:r>
              <a:rPr lang="en-US" sz="2200" dirty="0"/>
              <a:t>   much simpler than explicit error-coding; integrates all forms of error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5515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What-Where-Integration Model</a:t>
            </a:r>
            <a:br>
              <a:rPr lang="en-US" dirty="0"/>
            </a:br>
            <a:r>
              <a:rPr lang="en-US" sz="2400" dirty="0"/>
              <a:t>(O’Reilly, </a:t>
            </a:r>
            <a:r>
              <a:rPr lang="en-US" sz="2400" dirty="0" err="1"/>
              <a:t>Wyatte</a:t>
            </a:r>
            <a:r>
              <a:rPr lang="en-US" sz="2400" dirty="0"/>
              <a:t> &amp; </a:t>
            </a:r>
            <a:r>
              <a:rPr lang="en-US" sz="2400" dirty="0" err="1"/>
              <a:t>Rohrlich</a:t>
            </a:r>
            <a:r>
              <a:rPr lang="en-US" sz="2400" dirty="0"/>
              <a:t>, under revision)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668438"/>
            <a:ext cx="6400800" cy="5422779"/>
          </a:xfrm>
        </p:spPr>
      </p:pic>
      <p:sp>
        <p:nvSpPr>
          <p:cNvPr id="6" name="TextBox 5"/>
          <p:cNvSpPr txBox="1"/>
          <p:nvPr/>
        </p:nvSpPr>
        <p:spPr>
          <a:xfrm>
            <a:off x="4290693" y="6524625"/>
            <a:ext cx="1214055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Pulvinar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72325" y="1837572"/>
            <a:ext cx="2667000" cy="50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Separable pathways</a:t>
            </a:r>
          </a:p>
          <a:p>
            <a:endParaRPr lang="en-US" dirty="0"/>
          </a:p>
          <a:p>
            <a:r>
              <a:rPr lang="en-US" dirty="0"/>
              <a:t>Where develops first using location blobs</a:t>
            </a:r>
          </a:p>
          <a:p>
            <a:endParaRPr lang="en-US" dirty="0"/>
          </a:p>
          <a:p>
            <a:r>
              <a:rPr lang="en-US" dirty="0"/>
              <a:t>What*Where needed for binding two streams</a:t>
            </a:r>
          </a:p>
          <a:p>
            <a:endParaRPr lang="en-US" dirty="0"/>
          </a:p>
          <a:p>
            <a:r>
              <a:rPr lang="en-US" dirty="0"/>
              <a:t>What takes longest, requires other errors to be factored out first</a:t>
            </a:r>
          </a:p>
          <a:p>
            <a:endParaRPr lang="en-US" dirty="0"/>
          </a:p>
          <a:p>
            <a:r>
              <a:rPr lang="en-US" dirty="0" err="1"/>
              <a:t>Pulvinar</a:t>
            </a:r>
            <a:r>
              <a:rPr lang="en-US" dirty="0"/>
              <a:t> is shared projection screen for predictions</a:t>
            </a:r>
          </a:p>
          <a:p>
            <a:endParaRPr lang="en-US" dirty="0"/>
          </a:p>
          <a:p>
            <a:r>
              <a:rPr lang="en-US" dirty="0"/>
              <a:t>Predicts next visual input at 100 </a:t>
            </a:r>
            <a:r>
              <a:rPr lang="en-US" dirty="0" err="1"/>
              <a:t>msec</a:t>
            </a:r>
            <a:r>
              <a:rPr lang="en-US" dirty="0"/>
              <a:t> (10hz, alpha) frequency</a:t>
            </a:r>
          </a:p>
        </p:txBody>
      </p:sp>
    </p:spTree>
    <p:extLst>
      <p:ext uri="{BB962C8B-B14F-4D97-AF65-F5344CB8AC3E}">
        <p14:creationId xmlns:p14="http://schemas.microsoft.com/office/powerpoint/2010/main" val="3134497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00025"/>
            <a:ext cx="9067799" cy="736600"/>
          </a:xfrm>
        </p:spPr>
        <p:txBody>
          <a:bodyPr/>
          <a:lstStyle/>
          <a:p>
            <a:r>
              <a:rPr lang="en-US" dirty="0"/>
              <a:t>IT Learns Invariant Categories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2630" y="1639709"/>
            <a:ext cx="2996768" cy="306800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9883C6-5F8D-E948-8280-F14E42D86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73997" y="1639709"/>
            <a:ext cx="2981584" cy="30680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3285077" y="1187803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6562725" y="1187803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6BEE855D-5FED-4D46-BA03-A360106410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1611" y="1639709"/>
            <a:ext cx="3033863" cy="30680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C89E2E-E5B6-F243-9445-F1B093AC1C64}"/>
              </a:ext>
            </a:extLst>
          </p:cNvPr>
          <p:cNvSpPr txBox="1"/>
          <p:nvPr/>
        </p:nvSpPr>
        <p:spPr>
          <a:xfrm>
            <a:off x="242750" y="1211183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0A1CD-7255-E34D-B7BC-67519AB2C1BB}"/>
              </a:ext>
            </a:extLst>
          </p:cNvPr>
          <p:cNvSpPr txBox="1"/>
          <p:nvPr/>
        </p:nvSpPr>
        <p:spPr>
          <a:xfrm>
            <a:off x="195506" y="5000625"/>
            <a:ext cx="9501290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 enrichment of categorical similarity up the “What” hierarchy: TE is much more “binary” and strongly groups items together.</a:t>
            </a:r>
          </a:p>
          <a:p>
            <a:endParaRPr lang="en-US" dirty="0"/>
          </a:p>
          <a:p>
            <a:r>
              <a:rPr lang="en-US" dirty="0"/>
              <a:t>Completely unsupervised: all prior results depend on extensive training with hand-labeled categorized data.  Our model is discovering its categories on its own.</a:t>
            </a:r>
          </a:p>
          <a:p>
            <a:endParaRPr lang="en-US" dirty="0"/>
          </a:p>
          <a:p>
            <a:r>
              <a:rPr lang="en-US" dirty="0"/>
              <a:t>Real brains have much higher dimensional, multi-modal inputs to shape categories..</a:t>
            </a:r>
          </a:p>
        </p:txBody>
      </p:sp>
    </p:spTree>
    <p:extLst>
      <p:ext uri="{BB962C8B-B14F-4D97-AF65-F5344CB8AC3E}">
        <p14:creationId xmlns:p14="http://schemas.microsoft.com/office/powerpoint/2010/main" val="141010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233585"/>
            <a:ext cx="9067799" cy="736600"/>
          </a:xfrm>
        </p:spPr>
        <p:txBody>
          <a:bodyPr/>
          <a:lstStyle/>
          <a:p>
            <a:r>
              <a:rPr lang="en-US" dirty="0"/>
              <a:t>Compares Qualitatively with IT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330" y="1458990"/>
            <a:ext cx="2960685" cy="3031066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9883C6-5F8D-E948-8280-F14E42D86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85091" y="1458990"/>
            <a:ext cx="2945683" cy="30310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4249E9-64AA-A84C-B603-C5DA44D97C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77" y="4695825"/>
            <a:ext cx="6029325" cy="2604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922877" y="1038225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4047494" y="1038225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B980A-F09B-5B4A-8F26-6A11461A7D8D}"/>
              </a:ext>
            </a:extLst>
          </p:cNvPr>
          <p:cNvSpPr txBox="1"/>
          <p:nvPr/>
        </p:nvSpPr>
        <p:spPr>
          <a:xfrm>
            <a:off x="7096125" y="4695825"/>
            <a:ext cx="2590800" cy="11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Cadieu</a:t>
            </a:r>
            <a:r>
              <a:rPr lang="en-US" dirty="0"/>
              <a:t> et al, 2014</a:t>
            </a:r>
            <a:r>
              <a:rPr lang="en-US" dirty="0">
                <a:sym typeface="Wingdings" pitchFamily="2" charset="2"/>
              </a:rPr>
              <a:t> (DiCarlo lab)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Data from macaque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DED6E-A303-614C-BE35-5CBE4327AEAB}"/>
              </a:ext>
            </a:extLst>
          </p:cNvPr>
          <p:cNvSpPr txBox="1"/>
          <p:nvPr/>
        </p:nvSpPr>
        <p:spPr>
          <a:xfrm>
            <a:off x="7334596" y="1458990"/>
            <a:ext cx="1905000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results:</a:t>
            </a:r>
          </a:p>
          <a:p>
            <a:r>
              <a:rPr lang="en-US" dirty="0"/>
              <a:t>IT forms more consistent, invariant categorical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490963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Combinatorial Representations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6" y="1190626"/>
            <a:ext cx="4641228" cy="472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42CE6-1A3B-614F-A4BC-9ED1C420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41" y="1190626"/>
            <a:ext cx="4762500" cy="269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BE1671-58CF-5740-B2B8-8E3B997EE3E8}"/>
              </a:ext>
            </a:extLst>
          </p:cNvPr>
          <p:cNvSpPr txBox="1"/>
          <p:nvPr/>
        </p:nvSpPr>
        <p:spPr>
          <a:xfrm>
            <a:off x="5037141" y="4314825"/>
            <a:ext cx="4725984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Objects systematically composed of independent “stripe” features – IT learns these stripes</a:t>
            </a:r>
          </a:p>
          <a:p>
            <a:endParaRPr lang="en-US" sz="2000" dirty="0"/>
          </a:p>
          <a:p>
            <a:r>
              <a:rPr lang="en-US" sz="2000" dirty="0"/>
              <a:t>IT can self-organize low-dimensional, systematic, combinatorial features</a:t>
            </a:r>
          </a:p>
        </p:txBody>
      </p:sp>
    </p:spTree>
    <p:extLst>
      <p:ext uri="{BB962C8B-B14F-4D97-AF65-F5344CB8AC3E}">
        <p14:creationId xmlns:p14="http://schemas.microsoft.com/office/powerpoint/2010/main" val="2606233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2629377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4104996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The Mystery </a:t>
            </a:r>
            <a:r>
              <a:rPr lang="en-US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/>
              <a:t>How does this happen!?</a:t>
            </a:r>
          </a:p>
        </p:txBody>
      </p:sp>
    </p:spTree>
    <p:extLst>
      <p:ext uri="{BB962C8B-B14F-4D97-AF65-F5344CB8AC3E}">
        <p14:creationId xmlns:p14="http://schemas.microsoft.com/office/powerpoint/2010/main" val="1325312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79C4-FDA7-0149-84A7-15F98D6B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639155"/>
          </a:xfrm>
        </p:spPr>
        <p:txBody>
          <a:bodyPr/>
          <a:lstStyle/>
          <a:p>
            <a:r>
              <a:rPr lang="en-US" dirty="0"/>
              <a:t>Experimental Test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78182B-7C13-FB4B-9249-38B187940B3F}"/>
              </a:ext>
            </a:extLst>
          </p:cNvPr>
          <p:cNvGrpSpPr/>
          <p:nvPr/>
        </p:nvGrpSpPr>
        <p:grpSpPr>
          <a:xfrm>
            <a:off x="619125" y="1343025"/>
            <a:ext cx="6583115" cy="2880071"/>
            <a:chOff x="2611461" y="95985"/>
            <a:chExt cx="6583115" cy="28800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E9F34E9-B9ED-C94C-A160-CD50FE845186}"/>
                </a:ext>
              </a:extLst>
            </p:cNvPr>
            <p:cNvSpPr/>
            <p:nvPr/>
          </p:nvSpPr>
          <p:spPr>
            <a:xfrm>
              <a:off x="2712651" y="95985"/>
              <a:ext cx="1984624" cy="1166370"/>
            </a:xfrm>
            <a:prstGeom prst="rect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9D14E0-C5EE-FD43-8C7E-BA30033E0ED7}"/>
                </a:ext>
              </a:extLst>
            </p:cNvPr>
            <p:cNvSpPr txBox="1"/>
            <p:nvPr/>
          </p:nvSpPr>
          <p:spPr>
            <a:xfrm>
              <a:off x="3511320" y="295499"/>
              <a:ext cx="3872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YQ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7CF8A3-F13E-7146-85CF-2C3131D83A6E}"/>
                </a:ext>
              </a:extLst>
            </p:cNvPr>
            <p:cNvSpPr txBox="1"/>
            <p:nvPr/>
          </p:nvSpPr>
          <p:spPr>
            <a:xfrm>
              <a:off x="3748874" y="523537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27D19C-EA71-2C43-BF5C-8E4A6891CFC6}"/>
                </a:ext>
              </a:extLst>
            </p:cNvPr>
            <p:cNvSpPr txBox="1"/>
            <p:nvPr/>
          </p:nvSpPr>
          <p:spPr>
            <a:xfrm>
              <a:off x="3510844" y="751577"/>
              <a:ext cx="39138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XO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62CC92-0D96-FE43-BB3D-7BD067929A4E}"/>
                </a:ext>
              </a:extLst>
            </p:cNvPr>
            <p:cNvSpPr txBox="1"/>
            <p:nvPr/>
          </p:nvSpPr>
          <p:spPr>
            <a:xfrm>
              <a:off x="3273348" y="523537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4424ED6-9C81-EF4D-9E39-2A93E59F7C31}"/>
                </a:ext>
              </a:extLst>
            </p:cNvPr>
            <p:cNvSpPr/>
            <p:nvPr/>
          </p:nvSpPr>
          <p:spPr>
            <a:xfrm flipV="1">
              <a:off x="3670866" y="656432"/>
              <a:ext cx="58595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D80EF7-A2A1-4643-A185-34899FB7FA28}"/>
                </a:ext>
              </a:extLst>
            </p:cNvPr>
            <p:cNvSpPr txBox="1"/>
            <p:nvPr/>
          </p:nvSpPr>
          <p:spPr>
            <a:xfrm>
              <a:off x="2611461" y="1272265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/>
                <a:t>100 ms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C7B2E5-D767-BB4D-84CA-7F8E81023E72}"/>
                </a:ext>
              </a:extLst>
            </p:cNvPr>
            <p:cNvSpPr txBox="1"/>
            <p:nvPr/>
          </p:nvSpPr>
          <p:spPr>
            <a:xfrm>
              <a:off x="4135404" y="1664600"/>
              <a:ext cx="17291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600" dirty="0"/>
                <a:t>Until response</a:t>
              </a:r>
            </a:p>
            <a:p>
              <a:pPr algn="just"/>
              <a:r>
                <a:rPr lang="en-US" sz="1600" dirty="0"/>
                <a:t>maxWait: 3000 ms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E096E1-B462-6647-A70A-B47958D49A6A}"/>
                </a:ext>
              </a:extLst>
            </p:cNvPr>
            <p:cNvSpPr txBox="1"/>
            <p:nvPr/>
          </p:nvSpPr>
          <p:spPr>
            <a:xfrm>
              <a:off x="5850885" y="2022339"/>
              <a:ext cx="7873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600" dirty="0"/>
                <a:t>RSI:</a:t>
              </a:r>
            </a:p>
            <a:p>
              <a:pPr algn="just"/>
              <a:r>
                <a:rPr lang="en-US" sz="1600" dirty="0"/>
                <a:t>400 ms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65B0E08-66F4-024A-8EC8-628F6B21545E}"/>
                </a:ext>
              </a:extLst>
            </p:cNvPr>
            <p:cNvCxnSpPr/>
            <p:nvPr/>
          </p:nvCxnSpPr>
          <p:spPr>
            <a:xfrm>
              <a:off x="2804353" y="2262890"/>
              <a:ext cx="2253273" cy="38873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14558A-CFA6-FF4A-9A66-5D53762A3988}"/>
                </a:ext>
              </a:extLst>
            </p:cNvPr>
            <p:cNvSpPr txBox="1"/>
            <p:nvPr/>
          </p:nvSpPr>
          <p:spPr>
            <a:xfrm rot="486751">
              <a:off x="2653993" y="2252573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/>
                <a:t>Time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FABFB7C-BFB9-AC4D-959A-5397FFE38B67}"/>
                </a:ext>
              </a:extLst>
            </p:cNvPr>
            <p:cNvSpPr/>
            <p:nvPr/>
          </p:nvSpPr>
          <p:spPr>
            <a:xfrm>
              <a:off x="4250420" y="484457"/>
              <a:ext cx="1935627" cy="11801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B5A838-9714-7F4D-9062-8363B70E7DC0}"/>
                </a:ext>
              </a:extLst>
            </p:cNvPr>
            <p:cNvSpPr/>
            <p:nvPr/>
          </p:nvSpPr>
          <p:spPr>
            <a:xfrm>
              <a:off x="5218234" y="1074529"/>
              <a:ext cx="38707" cy="3559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A9C6A7-A07D-0B42-B52A-F07ED0424735}"/>
                </a:ext>
              </a:extLst>
            </p:cNvPr>
            <p:cNvSpPr/>
            <p:nvPr/>
          </p:nvSpPr>
          <p:spPr>
            <a:xfrm>
              <a:off x="5788889" y="904962"/>
              <a:ext cx="1935627" cy="11801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B31FE6-41BB-5540-8E02-50969FCE0D86}"/>
                </a:ext>
              </a:extLst>
            </p:cNvPr>
            <p:cNvSpPr/>
            <p:nvPr/>
          </p:nvSpPr>
          <p:spPr>
            <a:xfrm>
              <a:off x="6689797" y="1495034"/>
              <a:ext cx="38707" cy="3559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6B80D74-B545-E142-9437-1B2E1CFD2636}"/>
                </a:ext>
              </a:extLst>
            </p:cNvPr>
            <p:cNvSpPr/>
            <p:nvPr/>
          </p:nvSpPr>
          <p:spPr>
            <a:xfrm>
              <a:off x="7209952" y="1409233"/>
              <a:ext cx="1984624" cy="11663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110C20-1BB7-F54C-885A-094C8CCB05A7}"/>
                </a:ext>
              </a:extLst>
            </p:cNvPr>
            <p:cNvSpPr txBox="1"/>
            <p:nvPr/>
          </p:nvSpPr>
          <p:spPr>
            <a:xfrm>
              <a:off x="7941715" y="1608747"/>
              <a:ext cx="3872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YQ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59D8CA-A728-6F41-9C9E-87648E08D506}"/>
                </a:ext>
              </a:extLst>
            </p:cNvPr>
            <p:cNvSpPr txBox="1"/>
            <p:nvPr/>
          </p:nvSpPr>
          <p:spPr>
            <a:xfrm>
              <a:off x="8178115" y="1836785"/>
              <a:ext cx="39138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XO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2D4360-796B-B740-8E49-9D9D305F3EA1}"/>
                </a:ext>
              </a:extLst>
            </p:cNvPr>
            <p:cNvSpPr txBox="1"/>
            <p:nvPr/>
          </p:nvSpPr>
          <p:spPr>
            <a:xfrm>
              <a:off x="7942393" y="2064825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467E7D-9C99-7045-988E-E16314535312}"/>
                </a:ext>
              </a:extLst>
            </p:cNvPr>
            <p:cNvSpPr txBox="1"/>
            <p:nvPr/>
          </p:nvSpPr>
          <p:spPr>
            <a:xfrm>
              <a:off x="7703743" y="1836785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6E5ADF-5D3A-CA4E-9D5A-E45A1DF98286}"/>
                </a:ext>
              </a:extLst>
            </p:cNvPr>
            <p:cNvSpPr txBox="1"/>
            <p:nvPr/>
          </p:nvSpPr>
          <p:spPr>
            <a:xfrm>
              <a:off x="7153697" y="2606724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/>
                <a:t>100 ms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D94FB1A-5F5E-F248-985B-E6FE640F58B8}"/>
                </a:ext>
              </a:extLst>
            </p:cNvPr>
            <p:cNvSpPr/>
            <p:nvPr/>
          </p:nvSpPr>
          <p:spPr>
            <a:xfrm>
              <a:off x="8113056" y="1933208"/>
              <a:ext cx="49260" cy="475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42C1090-01A9-4444-96B6-AE198E43C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"/>
          <a:stretch/>
        </p:blipFill>
        <p:spPr>
          <a:xfrm>
            <a:off x="3369156" y="4334920"/>
            <a:ext cx="5462664" cy="31299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6AF3FF-3E65-9449-82AE-A3A80111C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413" y="214372"/>
            <a:ext cx="1752600" cy="16891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006038-4336-D84F-8314-B2A4772A74E0}"/>
              </a:ext>
            </a:extLst>
          </p:cNvPr>
          <p:cNvSpPr txBox="1"/>
          <p:nvPr/>
        </p:nvSpPr>
        <p:spPr>
          <a:xfrm>
            <a:off x="8543925" y="1990725"/>
            <a:ext cx="1371568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Maryam </a:t>
            </a:r>
            <a:r>
              <a:rPr lang="en-US" dirty="0" err="1"/>
              <a:t>Zolfaghar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56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1196750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0092" y="1456091"/>
            <a:ext cx="5709056" cy="4807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01" y="451260"/>
            <a:ext cx="8061960" cy="722568"/>
          </a:xfrm>
        </p:spPr>
        <p:txBody>
          <a:bodyPr/>
          <a:lstStyle/>
          <a:p>
            <a:r>
              <a:rPr lang="en-US" dirty="0"/>
              <a:t>After Visual Learning..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6" y="1770066"/>
            <a:ext cx="9256716" cy="498951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sz="4408" dirty="0"/>
              <a:t>Tantrums!!!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256" y="6383015"/>
            <a:ext cx="3356625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(Monster’s Inc. Scream Power)</a:t>
            </a:r>
          </a:p>
        </p:txBody>
      </p:sp>
    </p:spTree>
    <p:extLst>
      <p:ext uri="{BB962C8B-B14F-4D97-AF65-F5344CB8AC3E}">
        <p14:creationId xmlns:p14="http://schemas.microsoft.com/office/powerpoint/2010/main" val="2839296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CC76-B737-E345-A4B9-70AF49CEE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/>
              <a:t>Goals, Motor Modeling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A3DEFE-0D79-814E-9EA0-C7257A6C7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288431"/>
            <a:ext cx="5257800" cy="477408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6E75D8-B43A-004E-8893-C48D85557246}"/>
              </a:ext>
            </a:extLst>
          </p:cNvPr>
          <p:cNvSpPr txBox="1"/>
          <p:nvPr/>
        </p:nvSpPr>
        <p:spPr>
          <a:xfrm>
            <a:off x="923925" y="6143625"/>
            <a:ext cx="8305800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Same predictive learning mechanisms applied to forward and inverse sensory-motor learning.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5BF72-BFDE-9D40-841E-2774292B2F23}"/>
              </a:ext>
            </a:extLst>
          </p:cNvPr>
          <p:cNvSpPr txBox="1"/>
          <p:nvPr/>
        </p:nvSpPr>
        <p:spPr>
          <a:xfrm>
            <a:off x="6334125" y="1419225"/>
            <a:ext cx="3048000" cy="3332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to turn</a:t>
            </a:r>
          </a:p>
          <a:p>
            <a:r>
              <a:rPr lang="en-US" sz="2800" dirty="0"/>
              <a:t>action -&gt; outcome</a:t>
            </a:r>
          </a:p>
          <a:p>
            <a:r>
              <a:rPr lang="en-US" sz="2800" dirty="0"/>
              <a:t> into</a:t>
            </a:r>
          </a:p>
          <a:p>
            <a:r>
              <a:rPr lang="en-US" sz="2800" i="1" dirty="0"/>
              <a:t>desired</a:t>
            </a:r>
            <a:r>
              <a:rPr lang="en-US" sz="2800" dirty="0"/>
              <a:t> outcome</a:t>
            </a:r>
          </a:p>
          <a:p>
            <a:r>
              <a:rPr lang="en-US" sz="2800" dirty="0"/>
              <a:t> -&gt; action?</a:t>
            </a:r>
          </a:p>
          <a:p>
            <a:endParaRPr lang="en-US" sz="2800" dirty="0"/>
          </a:p>
          <a:p>
            <a:r>
              <a:rPr lang="en-US" sz="2800" dirty="0"/>
              <a:t>Not as easy as it might sound..</a:t>
            </a:r>
          </a:p>
        </p:txBody>
      </p:sp>
    </p:spTree>
    <p:extLst>
      <p:ext uri="{BB962C8B-B14F-4D97-AF65-F5344CB8AC3E}">
        <p14:creationId xmlns:p14="http://schemas.microsoft.com/office/powerpoint/2010/main" val="3173527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Will Chapman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Jake </a:t>
            </a:r>
            <a:r>
              <a:rPr lang="en-US" sz="2200" dirty="0" err="1"/>
              <a:t>Russin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Maryam </a:t>
            </a:r>
            <a:r>
              <a:rPr lang="en-US" sz="2200" dirty="0" err="1"/>
              <a:t>Zolfaghar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4391025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933473-BB75-2642-8168-8D93DB4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6683" y="1643288"/>
            <a:ext cx="3886200" cy="262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6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 algn="ctr">
              <a:lnSpc>
                <a:spcPct val="80000"/>
              </a:lnSpc>
              <a:spcAft>
                <a:spcPts val="764"/>
              </a:spcAft>
              <a:buFont typeface="Wingdings" pitchFamily="-111" charset="2"/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kern="0" dirty="0"/>
              <a:t>Collaborators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Jonathan Cohen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Alex Petrov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Christian </a:t>
            </a:r>
            <a:r>
              <a:rPr lang="en-US" sz="2200" kern="0" dirty="0" err="1"/>
              <a:t>Lebiere</a:t>
            </a:r>
            <a:endParaRPr lang="en-US" sz="2200" kern="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Tim Curran</a:t>
            </a:r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4389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200188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896201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288925"/>
            <a:ext cx="8623300" cy="698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0325" y="3095625"/>
            <a:ext cx="4724400" cy="136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Catch 22</a:t>
            </a:r>
          </a:p>
        </p:txBody>
      </p:sp>
    </p:spTree>
    <p:extLst>
      <p:ext uri="{BB962C8B-B14F-4D97-AF65-F5344CB8AC3E}">
        <p14:creationId xmlns:p14="http://schemas.microsoft.com/office/powerpoint/2010/main" val="116528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Invariant Object Recognition is Hard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3526" y="1266826"/>
            <a:ext cx="7010400" cy="4206240"/>
          </a:xfrm>
        </p:spPr>
      </p:pic>
      <p:sp>
        <p:nvSpPr>
          <p:cNvPr id="3" name="TextBox 2"/>
          <p:cNvSpPr txBox="1"/>
          <p:nvPr/>
        </p:nvSpPr>
        <p:spPr>
          <a:xfrm>
            <a:off x="1038060" y="5628345"/>
            <a:ext cx="8039265" cy="146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objects in same location share many features</a:t>
            </a:r>
          </a:p>
          <a:p>
            <a:endParaRPr lang="en-US" sz="1100" dirty="0"/>
          </a:p>
          <a:p>
            <a:r>
              <a:rPr lang="en-US" sz="2400" i="1" dirty="0"/>
              <a:t>Same</a:t>
            </a:r>
            <a:r>
              <a:rPr lang="en-US" sz="2400" dirty="0"/>
              <a:t> object in different locations shares NO features</a:t>
            </a:r>
          </a:p>
          <a:p>
            <a:endParaRPr lang="en-US" sz="1200" dirty="0"/>
          </a:p>
          <a:p>
            <a:r>
              <a:rPr lang="en-US" sz="2400" dirty="0" err="1"/>
              <a:t>Hebbian</a:t>
            </a:r>
            <a:r>
              <a:rPr lang="en-US" sz="2400" dirty="0"/>
              <a:t>: “fire together = wire together”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FF0000"/>
                </a:solidFill>
              </a:rPr>
              <a:t>exact opposite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55051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41" y="276225"/>
            <a:ext cx="5638800" cy="5638800"/>
          </a:xfrm>
        </p:spPr>
      </p:pic>
      <p:sp>
        <p:nvSpPr>
          <p:cNvPr id="5" name="TextBox 4"/>
          <p:cNvSpPr txBox="1"/>
          <p:nvPr/>
        </p:nvSpPr>
        <p:spPr>
          <a:xfrm>
            <a:off x="771525" y="6067425"/>
            <a:ext cx="87630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can you learn high-level abstraction like “cat” without first learning about fur, paws, texture, color, shapes, edges...?</a:t>
            </a:r>
          </a:p>
        </p:txBody>
      </p:sp>
    </p:spTree>
    <p:extLst>
      <p:ext uri="{BB962C8B-B14F-4D97-AF65-F5344CB8AC3E}">
        <p14:creationId xmlns:p14="http://schemas.microsoft.com/office/powerpoint/2010/main" val="4084562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</p:spTree>
    <p:extLst>
      <p:ext uri="{BB962C8B-B14F-4D97-AF65-F5344CB8AC3E}">
        <p14:creationId xmlns:p14="http://schemas.microsoft.com/office/powerpoint/2010/main" val="4105608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  <p:sp>
        <p:nvSpPr>
          <p:cNvPr id="3" name="&quot;No&quot; Symbol 2"/>
          <p:cNvSpPr/>
          <p:nvPr/>
        </p:nvSpPr>
        <p:spPr bwMode="auto">
          <a:xfrm>
            <a:off x="1685925" y="301626"/>
            <a:ext cx="6908799" cy="6908799"/>
          </a:xfrm>
          <a:prstGeom prst="noSmoking">
            <a:avLst>
              <a:gd name="adj" fmla="val 5703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472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To Make IT Work: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343026"/>
            <a:ext cx="9067799" cy="5416554"/>
          </a:xfrm>
        </p:spPr>
        <p:txBody>
          <a:bodyPr/>
          <a:lstStyle/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1. Compact high-level representations (</a:t>
            </a:r>
            <a:r>
              <a:rPr lang="en-US" sz="2800" i="1" dirty="0"/>
              <a:t>What</a:t>
            </a:r>
            <a:r>
              <a:rPr lang="en-US" sz="2800" dirty="0"/>
              <a:t>, </a:t>
            </a:r>
            <a:r>
              <a:rPr lang="en-US" sz="2800" i="1" dirty="0"/>
              <a:t>Where</a:t>
            </a:r>
            <a:r>
              <a:rPr lang="en-US" sz="2800" dirty="0"/>
              <a:t>) needed for effective prediction at lowest levels: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Short-cut top-down projections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Earliest possible learning of abstractions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050" dirty="0"/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/>
              <a:t>2. Shared “projection screen” where different visual pathways collaborate to create full prediction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Allows full prediction to be solved with separate, specialized  pathways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400" dirty="0"/>
          </a:p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3. Partition prediction error progressively, </a:t>
            </a:r>
            <a:r>
              <a:rPr lang="en-US" sz="2800" dirty="0" err="1"/>
              <a:t>opportun-istically</a:t>
            </a:r>
            <a:r>
              <a:rPr lang="en-US" sz="2800" dirty="0"/>
              <a:t>, to develop separable abstract pathways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Easy to develop abstract </a:t>
            </a:r>
            <a:r>
              <a:rPr lang="en-US" sz="2400" i="1" dirty="0"/>
              <a:t>Where</a:t>
            </a:r>
            <a:r>
              <a:rPr lang="en-US" sz="2400" dirty="0"/>
              <a:t> pathway </a:t>
            </a:r>
            <a:r>
              <a:rPr lang="mr-IN" sz="2400" dirty="0"/>
              <a:t>–</a:t>
            </a:r>
            <a:r>
              <a:rPr lang="en-US" sz="2400" dirty="0"/>
              <a:t> do this first!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Residual then concentrates </a:t>
            </a:r>
            <a:r>
              <a:rPr lang="en-US" sz="2400" i="1" dirty="0"/>
              <a:t>What</a:t>
            </a:r>
            <a:r>
              <a:rPr lang="en-US" sz="2400" dirty="0"/>
              <a:t> information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Also need </a:t>
            </a:r>
            <a:r>
              <a:rPr lang="en-US" sz="2400" i="1" dirty="0"/>
              <a:t>What*Where</a:t>
            </a:r>
            <a:r>
              <a:rPr lang="en-US" sz="2400" dirty="0"/>
              <a:t> binding pathway: V3, MT, DP?</a:t>
            </a:r>
          </a:p>
        </p:txBody>
      </p:sp>
    </p:spTree>
    <p:extLst>
      <p:ext uri="{BB962C8B-B14F-4D97-AF65-F5344CB8AC3E}">
        <p14:creationId xmlns:p14="http://schemas.microsoft.com/office/powerpoint/2010/main" val="4251559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Key </a:t>
            </a:r>
            <a:r>
              <a:rPr lang="en-US"/>
              <a:t>Connectivity Constraints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495425"/>
            <a:ext cx="3901440" cy="2791968"/>
          </a:xfrm>
        </p:spPr>
      </p:pic>
      <p:pic>
        <p:nvPicPr>
          <p:cNvPr id="5" name="Content Placeholder 3" descr="Screen Shot 2015-06-04 at 5.40.10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0" b="-816"/>
          <a:stretch/>
        </p:blipFill>
        <p:spPr bwMode="auto">
          <a:xfrm>
            <a:off x="4395854" y="1505836"/>
            <a:ext cx="5407355" cy="202618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3242" y="4543425"/>
            <a:ext cx="9031283" cy="218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Critical that feedforward does </a:t>
            </a:r>
            <a:r>
              <a:rPr lang="en-US" sz="2400" i="1" dirty="0"/>
              <a:t>not</a:t>
            </a:r>
            <a:r>
              <a:rPr lang="en-US" sz="2400" dirty="0"/>
              <a:t> project directly to deep layers:</a:t>
            </a:r>
          </a:p>
          <a:p>
            <a:r>
              <a:rPr lang="en-US" sz="2400" dirty="0"/>
              <a:t>  This would short-circuit prediction process</a:t>
            </a:r>
          </a:p>
          <a:p>
            <a:r>
              <a:rPr lang="en-US" sz="2400" dirty="0"/>
              <a:t>  (needs ”eyes closed” to predict)</a:t>
            </a:r>
          </a:p>
          <a:p>
            <a:endParaRPr lang="en-US" sz="1200" dirty="0"/>
          </a:p>
          <a:p>
            <a:r>
              <a:rPr lang="en-US" sz="2400" dirty="0"/>
              <a:t>- Deep feedforward not useful in our model, and rare in brain</a:t>
            </a:r>
          </a:p>
          <a:p>
            <a:endParaRPr lang="en-US" sz="1100" dirty="0"/>
          </a:p>
          <a:p>
            <a:r>
              <a:rPr lang="en-US" sz="2400" dirty="0"/>
              <a:t>- Deep feedback essential </a:t>
            </a:r>
            <a:r>
              <a:rPr lang="mr-IN" sz="2400" dirty="0"/>
              <a:t>–</a:t>
            </a:r>
            <a:r>
              <a:rPr lang="en-US" sz="2400" dirty="0"/>
              <a:t> dominates at longer distances</a:t>
            </a:r>
          </a:p>
        </p:txBody>
      </p:sp>
    </p:spTree>
    <p:extLst>
      <p:ext uri="{BB962C8B-B14F-4D97-AF65-F5344CB8AC3E}">
        <p14:creationId xmlns:p14="http://schemas.microsoft.com/office/powerpoint/2010/main" val="3321557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Pathway Interconnectivity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4" b="6155"/>
          <a:stretch/>
        </p:blipFill>
        <p:spPr>
          <a:xfrm rot="5400000">
            <a:off x="5656752" y="1138651"/>
            <a:ext cx="3959077" cy="44636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3" y="2270900"/>
            <a:ext cx="4937760" cy="30540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0525" y="5532831"/>
            <a:ext cx="9357360" cy="139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Extensive interconnectivity between areas </a:t>
            </a:r>
            <a:r>
              <a:rPr lang="mr-IN" dirty="0"/>
              <a:t>–</a:t>
            </a:r>
            <a:r>
              <a:rPr lang="en-US" dirty="0"/>
              <a:t> really pathways??</a:t>
            </a:r>
          </a:p>
          <a:p>
            <a:r>
              <a:rPr lang="en-US" dirty="0"/>
              <a:t>(Freud, </a:t>
            </a:r>
            <a:r>
              <a:rPr lang="en-US" dirty="0" err="1"/>
              <a:t>Plaut</a:t>
            </a:r>
            <a:r>
              <a:rPr lang="en-US" dirty="0"/>
              <a:t>, &amp; </a:t>
            </a:r>
            <a:r>
              <a:rPr lang="en-US" dirty="0" err="1"/>
              <a:t>Behrmann</a:t>
            </a:r>
            <a:r>
              <a:rPr lang="en-US" dirty="0"/>
              <a:t>, 2016; de </a:t>
            </a:r>
            <a:r>
              <a:rPr lang="en-US" dirty="0" err="1"/>
              <a:t>Haan</a:t>
            </a:r>
            <a:r>
              <a:rPr lang="en-US" dirty="0"/>
              <a:t> &amp; </a:t>
            </a:r>
            <a:r>
              <a:rPr lang="en-US" dirty="0" err="1"/>
              <a:t>Cowey</a:t>
            </a:r>
            <a:r>
              <a:rPr lang="en-US" dirty="0"/>
              <a:t>, 2011; Schenk &amp; McIntosh, 2010..)</a:t>
            </a:r>
          </a:p>
          <a:p>
            <a:endParaRPr lang="en-US" dirty="0"/>
          </a:p>
          <a:p>
            <a:r>
              <a:rPr lang="en-US" dirty="0"/>
              <a:t>Dorsal has three pathways (</a:t>
            </a:r>
            <a:r>
              <a:rPr lang="en-US" dirty="0" err="1"/>
              <a:t>Rizzolatti</a:t>
            </a:r>
            <a:r>
              <a:rPr lang="en-US" dirty="0"/>
              <a:t> &amp; </a:t>
            </a:r>
            <a:r>
              <a:rPr lang="en-US" dirty="0" err="1"/>
              <a:t>Matelli</a:t>
            </a:r>
            <a:r>
              <a:rPr lang="en-US" dirty="0"/>
              <a:t>, 2003; </a:t>
            </a:r>
            <a:r>
              <a:rPr lang="en-US" dirty="0" err="1"/>
              <a:t>Kravitz</a:t>
            </a:r>
            <a:r>
              <a:rPr lang="en-US" dirty="0"/>
              <a:t> et al., 2011; </a:t>
            </a:r>
            <a:r>
              <a:rPr lang="en-US" dirty="0" err="1"/>
              <a:t>Haak</a:t>
            </a:r>
            <a:r>
              <a:rPr lang="en-US" dirty="0"/>
              <a:t> &amp; Beckmann, 2017)?  MT particularly ambiguous </a:t>
            </a:r>
            <a:r>
              <a:rPr lang="is-IS" dirty="0"/>
              <a:t>(Milner &amp; Goodale, 2006)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39125" y="5134090"/>
            <a:ext cx="1758858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Markov et al, 2014</a:t>
            </a:r>
          </a:p>
        </p:txBody>
      </p:sp>
    </p:spTree>
    <p:extLst>
      <p:ext uri="{BB962C8B-B14F-4D97-AF65-F5344CB8AC3E}">
        <p14:creationId xmlns:p14="http://schemas.microsoft.com/office/powerpoint/2010/main" val="1658591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857939"/>
            <a:ext cx="5486400" cy="5501290"/>
          </a:xfrm>
        </p:spPr>
      </p:pic>
      <p:sp>
        <p:nvSpPr>
          <p:cNvPr id="5" name="TextBox 4"/>
          <p:cNvSpPr txBox="1"/>
          <p:nvPr/>
        </p:nvSpPr>
        <p:spPr>
          <a:xfrm>
            <a:off x="5876925" y="276225"/>
            <a:ext cx="3962400" cy="321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Bridge, Leopold, &amp; Bourne, 2016:</a:t>
            </a:r>
          </a:p>
          <a:p>
            <a:endParaRPr lang="en-US" dirty="0"/>
          </a:p>
          <a:p>
            <a:r>
              <a:rPr lang="en-US" dirty="0"/>
              <a:t>Neonate: direct shortcut from LGN to </a:t>
            </a:r>
            <a:r>
              <a:rPr lang="en-US" dirty="0" err="1"/>
              <a:t>Pim</a:t>
            </a:r>
            <a:r>
              <a:rPr lang="en-US" dirty="0"/>
              <a:t> = </a:t>
            </a:r>
            <a:r>
              <a:rPr lang="en-US" dirty="0" err="1"/>
              <a:t>Pulvinar</a:t>
            </a:r>
            <a:r>
              <a:rPr lang="en-US" dirty="0"/>
              <a:t> which then trains MT and </a:t>
            </a:r>
            <a:r>
              <a:rPr lang="en-US" i="1" dirty="0"/>
              <a:t>Where</a:t>
            </a:r>
            <a:r>
              <a:rPr lang="en-US" dirty="0"/>
              <a:t> pathway</a:t>
            </a:r>
          </a:p>
          <a:p>
            <a:endParaRPr lang="en-US" dirty="0"/>
          </a:p>
          <a:p>
            <a:r>
              <a:rPr lang="en-US" dirty="0"/>
              <a:t>Adult: loses retinal shortcut, has more cortical (V1, </a:t>
            </a:r>
            <a:r>
              <a:rPr lang="en-US" dirty="0" err="1"/>
              <a:t>etc</a:t>
            </a:r>
            <a:r>
              <a:rPr lang="en-US" dirty="0"/>
              <a:t>) drive.</a:t>
            </a:r>
          </a:p>
          <a:p>
            <a:endParaRPr lang="en-US" dirty="0"/>
          </a:p>
          <a:p>
            <a:r>
              <a:rPr lang="en-US" dirty="0"/>
              <a:t>Model: quickly learns Where pathway into LIP, predicting object motion and saccades: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9" y="3552825"/>
            <a:ext cx="3907536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325" y="276225"/>
            <a:ext cx="53340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Early What Development</a:t>
            </a:r>
          </a:p>
        </p:txBody>
      </p:sp>
    </p:spTree>
    <p:extLst>
      <p:ext uri="{BB962C8B-B14F-4D97-AF65-F5344CB8AC3E}">
        <p14:creationId xmlns:p14="http://schemas.microsoft.com/office/powerpoint/2010/main" val="2495934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Progressive Bottom-up Not Good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49" y="1571625"/>
            <a:ext cx="3872968" cy="3617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191" y="5457825"/>
            <a:ext cx="8911073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V2/3 pre = start with weights trained with V2/3 only</a:t>
            </a:r>
          </a:p>
          <a:p>
            <a:r>
              <a:rPr lang="en-US" sz="2400" dirty="0"/>
              <a:t>- Higher </a:t>
            </a:r>
            <a:r>
              <a:rPr lang="en-US" sz="2400" dirty="0" err="1"/>
              <a:t>pretraining</a:t>
            </a:r>
            <a:r>
              <a:rPr lang="en-US" sz="2400" dirty="0"/>
              <a:t> = worse performance!</a:t>
            </a:r>
          </a:p>
          <a:p>
            <a:r>
              <a:rPr lang="en-US" sz="2400" dirty="0"/>
              <a:t>- Need abstract, high-level areas shaping learning </a:t>
            </a:r>
            <a:r>
              <a:rPr lang="en-US" sz="2400" i="1" dirty="0"/>
              <a:t>from the start</a:t>
            </a:r>
          </a:p>
        </p:txBody>
      </p:sp>
    </p:spTree>
    <p:extLst>
      <p:ext uri="{BB962C8B-B14F-4D97-AF65-F5344CB8AC3E}">
        <p14:creationId xmlns:p14="http://schemas.microsoft.com/office/powerpoint/2010/main" val="3825307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 deep layer</a:t>
            </a:r>
          </a:p>
          <a:p>
            <a:r>
              <a:rPr lang="en-US" dirty="0"/>
              <a:t>Attentional drive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6 gain control</a:t>
            </a:r>
          </a:p>
          <a:p>
            <a:r>
              <a:rPr lang="en-US" dirty="0"/>
              <a:t>(Olsen, </a:t>
            </a:r>
            <a:r>
              <a:rPr lang="en-US" dirty="0" err="1"/>
              <a:t>Bortone</a:t>
            </a:r>
            <a:r>
              <a:rPr lang="en-US" dirty="0"/>
              <a:t> et al)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 to Layer 4</a:t>
            </a:r>
          </a:p>
        </p:txBody>
      </p:sp>
    </p:spTree>
    <p:extLst>
      <p:ext uri="{BB962C8B-B14F-4D97-AF65-F5344CB8AC3E}">
        <p14:creationId xmlns:p14="http://schemas.microsoft.com/office/powerpoint/2010/main" val="2064659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149389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Deep Convolutional Neural Nets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279525"/>
            <a:ext cx="76200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541" y="4924424"/>
            <a:ext cx="8839200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Solve the invariant recognition problem; high performance,</a:t>
            </a:r>
          </a:p>
          <a:p>
            <a:r>
              <a:rPr lang="en-US" sz="2400" i="1" dirty="0"/>
              <a:t>but</a:t>
            </a:r>
            <a:r>
              <a:rPr lang="en-US" sz="2400" dirty="0"/>
              <a:t> dependent on huge datasets of hand-labeled images</a:t>
            </a:r>
          </a:p>
          <a:p>
            <a:endParaRPr lang="en-US" sz="2400" dirty="0"/>
          </a:p>
          <a:p>
            <a:r>
              <a:rPr lang="en-US" sz="2400" dirty="0"/>
              <a:t>Baby does not have access to these labels!</a:t>
            </a:r>
          </a:p>
          <a:p>
            <a:r>
              <a:rPr lang="en-US" sz="2400" dirty="0"/>
              <a:t>(and monkey certainly doesn’t!)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2841" y="3019425"/>
            <a:ext cx="210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15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Dynamics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81" y="1563688"/>
            <a:ext cx="4409286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7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5" y="18764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99281" y="6296025"/>
            <a:ext cx="8875717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(Midpoint integration + symmetry = Contrastive Hebbian = DBM)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8D2A-8442-0F44-B981-1AE3AE7CFBBE}"/>
              </a:ext>
            </a:extLst>
          </p:cNvPr>
          <p:cNvSpPr txBox="1"/>
          <p:nvPr/>
        </p:nvSpPr>
        <p:spPr>
          <a:xfrm>
            <a:off x="2941640" y="5389048"/>
            <a:ext cx="41910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 err="1"/>
              <a:t>dW</a:t>
            </a:r>
            <a:r>
              <a:rPr lang="en-US" sz="4000" dirty="0"/>
              <a:t> = </a:t>
            </a:r>
            <a:r>
              <a:rPr lang="en-US" sz="4000" dirty="0" err="1"/>
              <a:t>x</a:t>
            </a:r>
            <a:r>
              <a:rPr lang="en-US" sz="4000" baseline="30000" dirty="0" err="1"/>
              <a:t>+</a:t>
            </a:r>
            <a:r>
              <a:rPr lang="en-US" sz="4000" dirty="0" err="1"/>
              <a:t>y</a:t>
            </a:r>
            <a:r>
              <a:rPr lang="en-US" sz="4000" baseline="30000" dirty="0"/>
              <a:t>+</a:t>
            </a:r>
            <a:r>
              <a:rPr lang="en-US" sz="4000" dirty="0"/>
              <a:t> - x</a:t>
            </a:r>
            <a:r>
              <a:rPr lang="en-US" sz="4000" baseline="30000" dirty="0"/>
              <a:t>-</a:t>
            </a:r>
            <a:r>
              <a:rPr lang="en-US" sz="4000" dirty="0"/>
              <a:t>y</a:t>
            </a:r>
            <a:r>
              <a:rPr lang="en-US" sz="4000" baseline="30000" dirty="0"/>
              <a:t>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4246335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2630555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191796"/>
            <a:ext cx="9067799" cy="812799"/>
          </a:xfrm>
        </p:spPr>
        <p:txBody>
          <a:bodyPr/>
          <a:lstStyle/>
          <a:p>
            <a:r>
              <a:rPr lang="en-US" sz="2800" dirty="0"/>
              <a:t>Key Prediction: Full Processing Requires 2 Alpha Cycles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146847"/>
            <a:ext cx="6705600" cy="3696895"/>
          </a:xfrm>
        </p:spPr>
      </p:pic>
      <p:sp>
        <p:nvSpPr>
          <p:cNvPr id="5" name="TextBox 4"/>
          <p:cNvSpPr txBox="1"/>
          <p:nvPr/>
        </p:nvSpPr>
        <p:spPr>
          <a:xfrm>
            <a:off x="671513" y="4980865"/>
            <a:ext cx="8863012" cy="2329291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First alpha cycle = bottom-up processing of new input without established prediction</a:t>
            </a:r>
          </a:p>
          <a:p>
            <a:r>
              <a:rPr lang="en-US" sz="2200" dirty="0"/>
              <a:t>Second cycle = deep-layer prediction (generative model of scene) contrasts with second wave of bottom-up processing, differences drive learning</a:t>
            </a:r>
          </a:p>
          <a:p>
            <a:r>
              <a:rPr lang="en-US" sz="2200" b="1" dirty="0"/>
              <a:t>Predictions: saccade duration = 2 alpha cycles; novel vs. familiar emerges in 2</a:t>
            </a:r>
            <a:r>
              <a:rPr lang="en-US" sz="2200" b="1" baseline="30000" dirty="0"/>
              <a:t>nd</a:t>
            </a:r>
            <a:r>
              <a:rPr lang="en-US" sz="2200" b="1" dirty="0"/>
              <a:t> alpha cycle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53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81" y="157247"/>
            <a:ext cx="9067799" cy="812799"/>
          </a:xfrm>
        </p:spPr>
        <p:txBody>
          <a:bodyPr/>
          <a:lstStyle/>
          <a:p>
            <a:r>
              <a:rPr lang="en-US" sz="2800" dirty="0"/>
              <a:t>Data from David Sheinberg, Tim Curran’s labs</a:t>
            </a:r>
            <a:br>
              <a:rPr lang="en-US" sz="2800" dirty="0"/>
            </a:br>
            <a:r>
              <a:rPr lang="en-US" sz="2800" dirty="0"/>
              <a:t>Consistent with predictions from model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64999" y="5235364"/>
            <a:ext cx="8990644" cy="1924308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Left: super vs. deep local field potential in monkey IT cortex, showing 2 alpha-frequency waves in superficial layers, 1 in deep layers, with familiar vs. novel differences emerging in 2</a:t>
            </a:r>
            <a:r>
              <a:rPr lang="en-US" sz="2200" baseline="30000" dirty="0"/>
              <a:t>nd</a:t>
            </a:r>
            <a:r>
              <a:rPr lang="en-US" sz="2200" dirty="0"/>
              <a:t> alpha cycle.</a:t>
            </a:r>
          </a:p>
          <a:p>
            <a:endParaRPr lang="en-US" sz="1100" dirty="0"/>
          </a:p>
          <a:p>
            <a:r>
              <a:rPr lang="en-US" sz="2200" dirty="0"/>
              <a:t>Right: fixation duration for humans in free viewing of complex scenes, with strong 200msec peak predicted by model (2 alpha cycles)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71" y="1209865"/>
            <a:ext cx="3424995" cy="27565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86" y="4146435"/>
            <a:ext cx="3586155" cy="681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9" r="21354"/>
          <a:stretch/>
        </p:blipFill>
        <p:spPr>
          <a:xfrm>
            <a:off x="1228725" y="1060064"/>
            <a:ext cx="4490913" cy="4049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25" y="3581816"/>
            <a:ext cx="106680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Deep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</a:t>
            </a:r>
            <a:r>
              <a:rPr lang="en-US" sz="2000" baseline="30000" dirty="0"/>
              <a:t>nd</a:t>
            </a:r>
            <a:r>
              <a:rPr lang="en-US" sz="2000" dirty="0"/>
              <a:t> </a:t>
            </a:r>
            <a:r>
              <a:rPr lang="en-US" sz="2000" dirty="0" err="1"/>
              <a:t>cyc</a:t>
            </a:r>
            <a:endParaRPr lang="en-US" sz="2000" dirty="0"/>
          </a:p>
          <a:p>
            <a:r>
              <a:rPr lang="en-US" sz="2000" dirty="0"/>
              <a:t>only)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25" y="1390332"/>
            <a:ext cx="1066800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Super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 </a:t>
            </a:r>
            <a:r>
              <a:rPr lang="en-US" sz="2000" dirty="0" err="1"/>
              <a:t>cyc</a:t>
            </a:r>
            <a:r>
              <a:rPr lang="en-US" sz="2000" dirty="0"/>
              <a:t>,</a:t>
            </a:r>
          </a:p>
          <a:p>
            <a:r>
              <a:rPr lang="en-US" sz="2000" dirty="0" err="1"/>
              <a:t>nov</a:t>
            </a:r>
            <a:r>
              <a:rPr lang="en-US" sz="2000" dirty="0"/>
              <a:t> vs</a:t>
            </a:r>
          </a:p>
          <a:p>
            <a:r>
              <a:rPr lang="en-US" sz="2000" dirty="0"/>
              <a:t>fam 2</a:t>
            </a:r>
            <a:r>
              <a:rPr lang="en-US" sz="2000" baseline="30000" dirty="0"/>
              <a:t>nd</a:t>
            </a:r>
            <a:r>
              <a:rPr lang="en-US" sz="2000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654591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655968"/>
            <a:ext cx="8991600" cy="545624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76325" y="200026"/>
            <a:ext cx="8011573" cy="1262840"/>
          </a:xfrm>
        </p:spPr>
        <p:txBody>
          <a:bodyPr/>
          <a:lstStyle/>
          <a:p>
            <a:r>
              <a:rPr lang="en-US" sz="3600" dirty="0"/>
              <a:t>Saccade Resets Alpha</a:t>
            </a:r>
            <a:br>
              <a:rPr lang="en-US" sz="3600" dirty="0"/>
            </a:br>
            <a:r>
              <a:rPr lang="en-US" sz="2800" dirty="0"/>
              <a:t>(</a:t>
            </a:r>
            <a:r>
              <a:rPr lang="en-US" sz="2800" dirty="0" err="1"/>
              <a:t>Zolfaghar</a:t>
            </a:r>
            <a:r>
              <a:rPr lang="en-US" sz="2800" dirty="0"/>
              <a:t>, </a:t>
            </a:r>
            <a:r>
              <a:rPr lang="en-US" sz="2800" dirty="0" err="1"/>
              <a:t>Devillez</a:t>
            </a:r>
            <a:r>
              <a:rPr lang="en-US" sz="2800" dirty="0"/>
              <a:t>, Curran et al, in prep)</a:t>
            </a:r>
            <a:endParaRPr lang="en-US" sz="3600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3209925" y="1462866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09925" y="1462866"/>
            <a:ext cx="32766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synchronized alpha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600325" y="1479605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" y="1462866"/>
            <a:ext cx="1990725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fixation onset</a:t>
            </a:r>
          </a:p>
        </p:txBody>
      </p:sp>
    </p:spTree>
    <p:extLst>
      <p:ext uri="{BB962C8B-B14F-4D97-AF65-F5344CB8AC3E}">
        <p14:creationId xmlns:p14="http://schemas.microsoft.com/office/powerpoint/2010/main" val="2979052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26136" b="15171"/>
          <a:stretch/>
        </p:blipFill>
        <p:spPr>
          <a:xfrm>
            <a:off x="-1" y="2278106"/>
            <a:ext cx="4194257" cy="46525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417983" y="6151475"/>
            <a:ext cx="9212" cy="108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Content Placeholder 19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760"/>
          <a:stretch/>
        </p:blipFill>
        <p:spPr>
          <a:xfrm rot="16200000">
            <a:off x="2982609" y="2985523"/>
            <a:ext cx="3391682" cy="935891"/>
          </a:xfrm>
        </p:spPr>
      </p:pic>
      <p:grpSp>
        <p:nvGrpSpPr>
          <p:cNvPr id="5" name="Group 4"/>
          <p:cNvGrpSpPr/>
          <p:nvPr/>
        </p:nvGrpSpPr>
        <p:grpSpPr>
          <a:xfrm>
            <a:off x="6412611" y="2214869"/>
            <a:ext cx="3664844" cy="4715761"/>
            <a:chOff x="5392619" y="887884"/>
            <a:chExt cx="3751385" cy="4827118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2619" y="3214079"/>
              <a:ext cx="3751385" cy="25009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2619" y="887884"/>
              <a:ext cx="3751385" cy="25009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 flipH="1">
            <a:off x="1710639" y="1757627"/>
            <a:ext cx="2241212" cy="1353707"/>
            <a:chOff x="702894" y="1021162"/>
            <a:chExt cx="1527288" cy="922492"/>
          </a:xfrm>
        </p:grpSpPr>
        <p:pic>
          <p:nvPicPr>
            <p:cNvPr id="19" name="Content Placeholder 16"/>
            <p:cNvPicPr>
              <a:picLocks noChangeAspect="1"/>
            </p:cNvPicPr>
            <p:nvPr/>
          </p:nvPicPr>
          <p:blipFill rotWithShape="1">
            <a:blip r:embed="rId6"/>
            <a:srcRect l="5791" t="6295" r="50157" b="30876"/>
            <a:stretch/>
          </p:blipFill>
          <p:spPr>
            <a:xfrm>
              <a:off x="702894" y="1021162"/>
              <a:ext cx="1527288" cy="922492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 flipH="1">
              <a:off x="1453934" y="1136729"/>
              <a:ext cx="109753" cy="74475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1514685" y="1136729"/>
              <a:ext cx="48997" cy="3566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1065679" y="1333501"/>
              <a:ext cx="197077" cy="197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V4 and IT Recording</a:t>
            </a:r>
            <a:br>
              <a:rPr lang="en-US" dirty="0"/>
            </a:br>
            <a:r>
              <a:rPr lang="en-US" sz="2400" dirty="0"/>
              <a:t>(Guan &amp; Sheinberg, in prep)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10503" y="5149310"/>
            <a:ext cx="2284978" cy="1718936"/>
            <a:chOff x="3820494" y="4098681"/>
            <a:chExt cx="2073326" cy="1559715"/>
          </a:xfrm>
        </p:grpSpPr>
        <p:pic>
          <p:nvPicPr>
            <p:cNvPr id="20" name="Picture 19" descr="Unknow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94" y="4098681"/>
              <a:ext cx="2073326" cy="1559715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820494" y="5121502"/>
              <a:ext cx="2073326" cy="53689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344126" y="4767960"/>
            <a:ext cx="1903085" cy="347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3" dirty="0"/>
              <a:t>Spike waveforms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9901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Encodes Familiarity First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984" dirty="0">
                <a:solidFill>
                  <a:schemeClr val="tx1"/>
                </a:solidFill>
              </a:rPr>
              <a:t>Despite having slower onset, IT encodes familiarity before V4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00"/>
          <a:stretch/>
        </p:blipFill>
        <p:spPr>
          <a:xfrm>
            <a:off x="0" y="2731690"/>
            <a:ext cx="9256857" cy="419893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348292" y="6492709"/>
            <a:ext cx="1789590" cy="453579"/>
            <a:chOff x="6542370" y="383655"/>
            <a:chExt cx="1623825" cy="411565"/>
          </a:xfrm>
        </p:grpSpPr>
        <p:sp>
          <p:nvSpPr>
            <p:cNvPr id="48" name="Rectangle 47"/>
            <p:cNvSpPr/>
            <p:nvPr/>
          </p:nvSpPr>
          <p:spPr>
            <a:xfrm>
              <a:off x="6542370" y="486070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onset</a:t>
              </a:r>
              <a:endParaRPr lang="en-US" sz="1763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510312" y="483117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offset</a:t>
              </a:r>
              <a:endParaRPr lang="en-US" sz="1763" dirty="0"/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flipV="1">
              <a:off x="6862149" y="386608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flipV="1">
              <a:off x="7822839" y="383655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TextBox 2"/>
          <p:cNvSpPr txBox="1"/>
          <p:nvPr/>
        </p:nvSpPr>
        <p:spPr>
          <a:xfrm>
            <a:off x="8949502" y="3705478"/>
            <a:ext cx="1103187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familiar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9502" y="3236905"/>
            <a:ext cx="917239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novel</a:t>
            </a:r>
          </a:p>
        </p:txBody>
      </p:sp>
      <p:sp>
        <p:nvSpPr>
          <p:cNvPr id="7" name="Left Brace 6"/>
          <p:cNvSpPr/>
          <p:nvPr/>
        </p:nvSpPr>
        <p:spPr>
          <a:xfrm>
            <a:off x="644801" y="3314877"/>
            <a:ext cx="139865" cy="2247916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>
            <a:off x="644801" y="5806673"/>
            <a:ext cx="139865" cy="689620"/>
          </a:xfrm>
          <a:prstGeom prst="leftBrac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54255" y="4302697"/>
            <a:ext cx="800219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PSTH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349204" y="5991401"/>
            <a:ext cx="1390124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significance</a:t>
            </a:r>
          </a:p>
        </p:txBody>
      </p:sp>
    </p:spTree>
    <p:extLst>
      <p:ext uri="{BB962C8B-B14F-4D97-AF65-F5344CB8AC3E}">
        <p14:creationId xmlns:p14="http://schemas.microsoft.com/office/powerpoint/2010/main" val="1092630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2748119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762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0525" y="5381625"/>
            <a:ext cx="9313334" cy="14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Predictive Models</a:t>
            </a:r>
            <a:r>
              <a:rPr lang="en-US" sz="2400" dirty="0"/>
              <a:t>: use model inferred on </a:t>
            </a:r>
            <a:r>
              <a:rPr lang="en-US" sz="2400" i="1" dirty="0"/>
              <a:t>prior</a:t>
            </a:r>
            <a:r>
              <a:rPr lang="en-US" sz="2400" dirty="0"/>
              <a:t> sensory input to predict </a:t>
            </a:r>
            <a:r>
              <a:rPr lang="en-US" sz="2400" i="1" dirty="0"/>
              <a:t>next</a:t>
            </a:r>
            <a:r>
              <a:rPr lang="en-US" sz="2400" dirty="0"/>
              <a:t> sensory input   vs.</a:t>
            </a:r>
          </a:p>
          <a:p>
            <a:r>
              <a:rPr lang="en-US" sz="2400" b="1" dirty="0"/>
              <a:t>Generative Models</a:t>
            </a:r>
            <a:r>
              <a:rPr lang="en-US" sz="2400" dirty="0"/>
              <a:t>: typically iteratively infer model from </a:t>
            </a:r>
            <a:r>
              <a:rPr lang="en-US" sz="2400" i="1" dirty="0"/>
              <a:t>current</a:t>
            </a:r>
            <a:r>
              <a:rPr lang="en-US" sz="2400" dirty="0"/>
              <a:t> sensory input, and then “predict” that </a:t>
            </a:r>
            <a:r>
              <a:rPr lang="en-US" sz="2400" i="1" dirty="0"/>
              <a:t>same</a:t>
            </a:r>
            <a:r>
              <a:rPr lang="en-US" sz="2400" dirty="0"/>
              <a:t> sensory input.</a:t>
            </a:r>
          </a:p>
        </p:txBody>
      </p:sp>
    </p:spTree>
    <p:extLst>
      <p:ext uri="{BB962C8B-B14F-4D97-AF65-F5344CB8AC3E}">
        <p14:creationId xmlns:p14="http://schemas.microsoft.com/office/powerpoint/2010/main" val="4134488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Vision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5" y="1724025"/>
            <a:ext cx="9583180" cy="250829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E93EE-82AC-8140-BF15-46B6D377D568}"/>
              </a:ext>
            </a:extLst>
          </p:cNvPr>
          <p:cNvSpPr/>
          <p:nvPr/>
        </p:nvSpPr>
        <p:spPr>
          <a:xfrm>
            <a:off x="314325" y="4619625"/>
            <a:ext cx="9525000" cy="1712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Desirable difficulty of predictive learning:</a:t>
            </a:r>
          </a:p>
          <a:p>
            <a:r>
              <a:rPr lang="en-US" sz="2800" b="1" dirty="0"/>
              <a:t>	</a:t>
            </a:r>
            <a:r>
              <a:rPr lang="en-US" sz="2800" dirty="0"/>
              <a:t>physics, optics, “core knowledge”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dirty="0"/>
              <a:t>No need for hand labeled data (the future is free!)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640D0-5FE4-4449-B1EC-20F072BD2090}"/>
              </a:ext>
            </a:extLst>
          </p:cNvPr>
          <p:cNvCxnSpPr/>
          <p:nvPr/>
        </p:nvCxnSpPr>
        <p:spPr bwMode="auto">
          <a:xfrm flipH="1">
            <a:off x="6334125" y="2638425"/>
            <a:ext cx="533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065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69999"/>
          </a:xfrm>
        </p:spPr>
        <p:txBody>
          <a:bodyPr/>
          <a:lstStyle/>
          <a:p>
            <a:r>
              <a:rPr lang="en-US" dirty="0"/>
              <a:t>Predictive Remapping</a:t>
            </a:r>
            <a:br>
              <a:rPr lang="en-US" dirty="0"/>
            </a:br>
            <a:r>
              <a:rPr lang="en-US" sz="2400" dirty="0"/>
              <a:t>Duhamel, Colby &amp; Goldberg (1992)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34" y="1724025"/>
            <a:ext cx="8253391" cy="4360682"/>
          </a:xfrm>
        </p:spPr>
      </p:pic>
      <p:sp>
        <p:nvSpPr>
          <p:cNvPr id="6" name="TextBox 5"/>
          <p:cNvSpPr txBox="1"/>
          <p:nvPr/>
        </p:nvSpPr>
        <p:spPr>
          <a:xfrm>
            <a:off x="695325" y="6296025"/>
            <a:ext cx="8875716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LIP neurons anticipate effect of saccade, start firing for new location before fixation lands (even before saccade  starts!)</a:t>
            </a:r>
          </a:p>
        </p:txBody>
      </p:sp>
    </p:spTree>
    <p:extLst>
      <p:ext uri="{BB962C8B-B14F-4D97-AF65-F5344CB8AC3E}">
        <p14:creationId xmlns:p14="http://schemas.microsoft.com/office/powerpoint/2010/main" val="3431547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743702422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27254</TotalTime>
  <Words>1831</Words>
  <Application>Microsoft Macintosh PowerPoint</Application>
  <PresentationFormat>Custom</PresentationFormat>
  <Paragraphs>305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 Unicode MS</vt:lpstr>
      <vt:lpstr>MS Gothic</vt:lpstr>
      <vt:lpstr>Arial</vt:lpstr>
      <vt:lpstr>Symbol</vt:lpstr>
      <vt:lpstr>Tahoma</vt:lpstr>
      <vt:lpstr>Times New Roman</vt:lpstr>
      <vt:lpstr>Wingdings</vt:lpstr>
      <vt:lpstr>ror_std_emerbrain</vt:lpstr>
      <vt:lpstr>Deep Predictive Learning in the Neocortex and Pulvinar</vt:lpstr>
      <vt:lpstr>The Mystery of (Knowledge) Development</vt:lpstr>
      <vt:lpstr>Invariant Object Recognition is Hard</vt:lpstr>
      <vt:lpstr>Deep Convolutional Neural Nets</vt:lpstr>
      <vt:lpstr>The Predictive Bootstrap (Elman 1990; Elman, Bates, et al. 1996)</vt:lpstr>
      <vt:lpstr>PowerPoint Presentation</vt:lpstr>
      <vt:lpstr>Predictive Vision</vt:lpstr>
      <vt:lpstr>Predictive Remapping Duhamel, Colby &amp; Goldberg (1992)</vt:lpstr>
      <vt:lpstr>Central Hypotheses</vt:lpstr>
      <vt:lpstr>The Pulvinar = Projection Screen (c.f. Mumford, 1991 “blackboard”)</vt:lpstr>
      <vt:lpstr>Thalamocortical Loop Biology (Sherman &amp; Guillery, 2006)</vt:lpstr>
      <vt:lpstr>DeepLeabra Predictive Learning</vt:lpstr>
      <vt:lpstr>DeepLeabra Problems and Solns</vt:lpstr>
      <vt:lpstr>What-Where-Integration Model (O’Reilly, Wyatte &amp; Rohrlich, under revision)</vt:lpstr>
      <vt:lpstr>IT Learns Invariant Categories</vt:lpstr>
      <vt:lpstr>Compares Qualitatively with IT Data</vt:lpstr>
      <vt:lpstr>Combinatorial Representations</vt:lpstr>
      <vt:lpstr>Predictive Remapping</vt:lpstr>
      <vt:lpstr>Key Biological Data</vt:lpstr>
      <vt:lpstr>Experimental Test</vt:lpstr>
      <vt:lpstr>Central Hypotheses</vt:lpstr>
      <vt:lpstr>After Visual Learning..</vt:lpstr>
      <vt:lpstr>Goals, Motor Modeling</vt:lpstr>
      <vt:lpstr>Thanks To</vt:lpstr>
      <vt:lpstr>Extras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PowerPoint Presentation</vt:lpstr>
      <vt:lpstr>PowerPoint Presentation</vt:lpstr>
      <vt:lpstr>Bottom-up Development</vt:lpstr>
      <vt:lpstr>Bottom-up Development</vt:lpstr>
      <vt:lpstr>To Make IT Work:</vt:lpstr>
      <vt:lpstr>Key Connectivity Constraints</vt:lpstr>
      <vt:lpstr>Pathway Interconnectivity</vt:lpstr>
      <vt:lpstr>PowerPoint Presentation</vt:lpstr>
      <vt:lpstr>Progressive Bottom-up Not Good</vt:lpstr>
      <vt:lpstr>Deep Attentional Dynamics (Reynolds &amp; Heeger, 2009; Grossberg, 1999)</vt:lpstr>
      <vt:lpstr>DeepLeabra Attentional Dynamics</vt:lpstr>
      <vt:lpstr>Attentional Dynamics Results</vt:lpstr>
      <vt:lpstr>Bidirectional Connections Carry Error Gradients (GeneRec; O’Reilly, 1996)</vt:lpstr>
      <vt:lpstr>Activation Diffs Implicitly Compute Derivatives (GeneRec; O’Reilly, 1996)</vt:lpstr>
      <vt:lpstr>Key Prediction: Full Processing Requires 2 Alpha Cycles</vt:lpstr>
      <vt:lpstr>Data from David Sheinberg, Tim Curran’s labs Consistent with predictions from model</vt:lpstr>
      <vt:lpstr>Saccade Resets Alpha (Zolfaghar, Devillez, Curran et al, in prep)</vt:lpstr>
      <vt:lpstr>Simultaneous V4 and IT Recording (Guan &amp; Sheinberg, in prep)</vt:lpstr>
      <vt:lpstr>IT Encodes Familiarity First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194</cp:revision>
  <dcterms:created xsi:type="dcterms:W3CDTF">2009-03-18T06:10:11Z</dcterms:created>
  <dcterms:modified xsi:type="dcterms:W3CDTF">2018-10-22T15:57:50Z</dcterms:modified>
</cp:coreProperties>
</file>